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0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6" r:id="rId18"/>
    <p:sldId id="275" r:id="rId19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303"/>
    <a:srgbClr val="F72603"/>
    <a:srgbClr val="B54E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4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726-42AB-49DF-855D-D8636E4EC8C1}" type="datetimeFigureOut">
              <a:rPr lang="ro-RO" smtClean="0"/>
              <a:t>30.10.2018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FC7C-2058-4B5E-82CD-992C404A9B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726-42AB-49DF-855D-D8636E4EC8C1}" type="datetimeFigureOut">
              <a:rPr lang="ro-RO" smtClean="0"/>
              <a:t>30.10.2018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FC7C-2058-4B5E-82CD-992C404A9B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726-42AB-49DF-855D-D8636E4EC8C1}" type="datetimeFigureOut">
              <a:rPr lang="ro-RO" smtClean="0"/>
              <a:t>30.10.2018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FC7C-2058-4B5E-82CD-992C404A9B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726-42AB-49DF-855D-D8636E4EC8C1}" type="datetimeFigureOut">
              <a:rPr lang="ro-RO" smtClean="0"/>
              <a:t>30.10.2018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FC7C-2058-4B5E-82CD-992C404A9B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726-42AB-49DF-855D-D8636E4EC8C1}" type="datetimeFigureOut">
              <a:rPr lang="ro-RO" smtClean="0"/>
              <a:t>30.10.2018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FC7C-2058-4B5E-82CD-992C404A9B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726-42AB-49DF-855D-D8636E4EC8C1}" type="datetimeFigureOut">
              <a:rPr lang="ro-RO" smtClean="0"/>
              <a:t>30.10.2018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FC7C-2058-4B5E-82CD-992C404A9B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726-42AB-49DF-855D-D8636E4EC8C1}" type="datetimeFigureOut">
              <a:rPr lang="ro-RO" smtClean="0"/>
              <a:t>30.10.2018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FC7C-2058-4B5E-82CD-992C404A9B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726-42AB-49DF-855D-D8636E4EC8C1}" type="datetimeFigureOut">
              <a:rPr lang="ro-RO" smtClean="0"/>
              <a:t>30.10.2018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FC7C-2058-4B5E-82CD-992C404A9B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726-42AB-49DF-855D-D8636E4EC8C1}" type="datetimeFigureOut">
              <a:rPr lang="ro-RO" smtClean="0"/>
              <a:t>30.10.2018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FC7C-2058-4B5E-82CD-992C404A9B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726-42AB-49DF-855D-D8636E4EC8C1}" type="datetimeFigureOut">
              <a:rPr lang="ro-RO" smtClean="0"/>
              <a:t>30.10.2018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FC7C-2058-4B5E-82CD-992C404A9B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726-42AB-49DF-855D-D8636E4EC8C1}" type="datetimeFigureOut">
              <a:rPr lang="ro-RO" smtClean="0"/>
              <a:t>30.10.2018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FC7C-2058-4B5E-82CD-992C404A9B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4726-42AB-49DF-855D-D8636E4EC8C1}" type="datetimeFigureOut">
              <a:rPr lang="ro-RO" smtClean="0"/>
              <a:t>30.10.2018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9FC7C-2058-4B5E-82CD-992C404A9BB8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2276872"/>
            <a:ext cx="5760640" cy="3833267"/>
          </a:xfrm>
        </p:spPr>
        <p:txBody>
          <a:bodyPr>
            <a:normAutofit/>
          </a:bodyPr>
          <a:lstStyle/>
          <a:p>
            <a:pPr>
              <a:buNone/>
            </a:pPr>
            <a:endParaRPr lang="ro-RO" dirty="0" smtClean="0"/>
          </a:p>
          <a:p>
            <a:pPr algn="ctr">
              <a:buNone/>
            </a:pPr>
            <a:r>
              <a:rPr lang="ro-RO" dirty="0" smtClean="0">
                <a:solidFill>
                  <a:schemeClr val="bg2">
                    <a:lumMod val="75000"/>
                  </a:schemeClr>
                </a:solidFill>
              </a:rPr>
              <a:t>Director : </a:t>
            </a:r>
          </a:p>
          <a:p>
            <a:pPr algn="ctr">
              <a:buNone/>
            </a:pPr>
            <a:r>
              <a:rPr lang="ro-RO" dirty="0" smtClean="0">
                <a:solidFill>
                  <a:schemeClr val="bg2">
                    <a:lumMod val="75000"/>
                  </a:schemeClr>
                </a:solidFill>
              </a:rPr>
              <a:t>Conf. Univ. Dr. Elena Bic</a:t>
            </a:r>
            <a:r>
              <a:rPr lang="vi-VN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ă</a:t>
            </a:r>
            <a:endParaRPr lang="ro-RO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ro-RO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ro-RO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ro-RO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As. Med. Adriana Cerasela Mohor</a:t>
            </a:r>
            <a:endParaRPr lang="ro-RO" dirty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504" y="836712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o-RO" sz="3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Colegiul Universitar</a:t>
            </a:r>
          </a:p>
          <a:p>
            <a:pPr algn="ctr">
              <a:buNone/>
            </a:pPr>
            <a:r>
              <a:rPr lang="ro-RO" sz="3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„SPIRU HARET”, Craiova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27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6632"/>
            <a:ext cx="4392488" cy="5856651"/>
          </a:xfrm>
          <a:prstGeom prst="rect">
            <a:avLst/>
          </a:prstGeom>
        </p:spPr>
      </p:pic>
      <p:pic>
        <p:nvPicPr>
          <p:cNvPr id="7" name="Picture 6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260648"/>
            <a:ext cx="2592288" cy="2599519"/>
          </a:xfrm>
          <a:prstGeom prst="rect">
            <a:avLst/>
          </a:prstGeom>
        </p:spPr>
      </p:pic>
      <p:pic>
        <p:nvPicPr>
          <p:cNvPr id="8" name="Picture 7" descr="12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3645024"/>
            <a:ext cx="3096344" cy="29749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26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919705" y="896719"/>
            <a:ext cx="4512501" cy="3384376"/>
          </a:xfrm>
        </p:spPr>
      </p:pic>
      <p:pic>
        <p:nvPicPr>
          <p:cNvPr id="5" name="Picture 4" descr="IMG_26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772133" y="1364771"/>
            <a:ext cx="3648404" cy="2736302"/>
          </a:xfrm>
          <a:prstGeom prst="rect">
            <a:avLst/>
          </a:prstGeom>
        </p:spPr>
      </p:pic>
      <p:pic>
        <p:nvPicPr>
          <p:cNvPr id="6" name="Picture 5" descr="IMG_2678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3212976"/>
            <a:ext cx="2736272" cy="2520280"/>
          </a:xfrm>
          <a:prstGeom prst="rect">
            <a:avLst/>
          </a:prstGeom>
        </p:spPr>
      </p:pic>
      <p:pic>
        <p:nvPicPr>
          <p:cNvPr id="8" name="Picture 7" descr="IMG_2687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3284984"/>
            <a:ext cx="3384376" cy="32909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3993700_1760585160655590_23866565469195468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76672"/>
            <a:ext cx="2193307" cy="1677541"/>
          </a:xfrm>
          <a:prstGeom prst="rect">
            <a:avLst/>
          </a:prstGeom>
        </p:spPr>
      </p:pic>
      <p:pic>
        <p:nvPicPr>
          <p:cNvPr id="6" name="Picture 5" descr="dhe-1994_201603030959_fu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636912"/>
            <a:ext cx="5220072" cy="2938073"/>
          </a:xfrm>
          <a:prstGeom prst="rect">
            <a:avLst/>
          </a:prstGeom>
        </p:spPr>
      </p:pic>
      <p:pic>
        <p:nvPicPr>
          <p:cNvPr id="8" name="Content Placeholder 3" descr="534007-Paul+Ni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260648"/>
            <a:ext cx="4209003" cy="22852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4047622_1760584953988944_361387727489545011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04664"/>
            <a:ext cx="2088232" cy="2784310"/>
          </a:xfrm>
          <a:prstGeom prst="rect">
            <a:avLst/>
          </a:prstGeom>
        </p:spPr>
      </p:pic>
      <p:pic>
        <p:nvPicPr>
          <p:cNvPr id="7" name="Picture 6" descr="33964427_1760585210655585_662983341786739507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573016"/>
            <a:ext cx="2016224" cy="2688299"/>
          </a:xfrm>
          <a:prstGeom prst="rect">
            <a:avLst/>
          </a:prstGeom>
        </p:spPr>
      </p:pic>
      <p:pic>
        <p:nvPicPr>
          <p:cNvPr id="9" name="Picture 8" descr="34089325_1760585070655599_8521972283638546432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188640"/>
            <a:ext cx="2754306" cy="3672408"/>
          </a:xfrm>
          <a:prstGeom prst="rect">
            <a:avLst/>
          </a:prstGeom>
        </p:spPr>
      </p:pic>
      <p:pic>
        <p:nvPicPr>
          <p:cNvPr id="10" name="Picture 9" descr="34032603_1760588903988549_6758440097512685568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2809124" y="3103644"/>
            <a:ext cx="3725429" cy="33680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4018176_1760585100655596_293073127442114150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052736"/>
            <a:ext cx="3078342" cy="41044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99792" y="4581128"/>
            <a:ext cx="2431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Test Rapid de Troponina</a:t>
            </a:r>
            <a:endParaRPr lang="ro-RO" dirty="0"/>
          </a:p>
        </p:txBody>
      </p:sp>
      <p:pic>
        <p:nvPicPr>
          <p:cNvPr id="9" name="Picture 8" descr="34047259_1760588860655220_152394263242892902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764704"/>
            <a:ext cx="3206537" cy="48965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3992369_1760585033988936_2438564280413454336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32656"/>
            <a:ext cx="2268252" cy="3024336"/>
          </a:xfrm>
          <a:prstGeom prst="rect">
            <a:avLst/>
          </a:prstGeom>
        </p:spPr>
      </p:pic>
      <p:pic>
        <p:nvPicPr>
          <p:cNvPr id="5" name="Picture 4" descr="34021516_1760584990655607_469952526363603763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32656"/>
            <a:ext cx="2304256" cy="30723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3848" y="2852936"/>
            <a:ext cx="5585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sz="1400" b="1" dirty="0"/>
              <a:t>Analiza sumarului de </a:t>
            </a:r>
            <a:r>
              <a:rPr lang="ro-RO" sz="1400" b="1" dirty="0" smtClean="0"/>
              <a:t>urina, in stari </a:t>
            </a:r>
            <a:r>
              <a:rPr lang="ro-RO" sz="1400" b="1" dirty="0"/>
              <a:t>patologice complexe, cum ar fi:</a:t>
            </a:r>
          </a:p>
          <a:p>
            <a:pPr lvl="2" fontAlgn="base">
              <a:buFont typeface="Arial" pitchFamily="34" charset="0"/>
              <a:buChar char="•"/>
            </a:pPr>
            <a:r>
              <a:rPr lang="ro-RO" sz="1400" b="1" dirty="0" smtClean="0"/>
              <a:t> afectiuni </a:t>
            </a:r>
            <a:r>
              <a:rPr lang="ro-RO" sz="1400" b="1" dirty="0"/>
              <a:t>ale rinichilor si tractului </a:t>
            </a:r>
            <a:r>
              <a:rPr lang="ro-RO" sz="1400" b="1" dirty="0" smtClean="0"/>
              <a:t>urinar</a:t>
            </a:r>
            <a:endParaRPr lang="ro-RO" sz="1400" b="1" dirty="0"/>
          </a:p>
          <a:p>
            <a:pPr lvl="2" fontAlgn="base">
              <a:buFont typeface="Arial" pitchFamily="34" charset="0"/>
              <a:buChar char="•"/>
            </a:pPr>
            <a:r>
              <a:rPr lang="ro-RO" sz="1400" b="1" dirty="0" smtClean="0"/>
              <a:t>afectiuni </a:t>
            </a:r>
            <a:r>
              <a:rPr lang="ro-RO" sz="1400" b="1" dirty="0"/>
              <a:t>hepatice si </a:t>
            </a:r>
            <a:r>
              <a:rPr lang="ro-RO" sz="1400" b="1" dirty="0" smtClean="0"/>
              <a:t>hemolitice</a:t>
            </a:r>
          </a:p>
          <a:p>
            <a:pPr lvl="2" fontAlgn="base">
              <a:buFont typeface="Arial" pitchFamily="34" charset="0"/>
              <a:buChar char="•"/>
            </a:pPr>
            <a:r>
              <a:rPr lang="ro-RO" sz="1400" b="1" dirty="0" smtClean="0"/>
              <a:t>afectiuni </a:t>
            </a:r>
            <a:r>
              <a:rPr lang="ro-RO" sz="1400" b="1" dirty="0"/>
              <a:t>metabolice, diabet</a:t>
            </a:r>
          </a:p>
        </p:txBody>
      </p:sp>
      <p:pic>
        <p:nvPicPr>
          <p:cNvPr id="7" name="Picture 6" descr="34074353_1760585193988920_1202227879488782336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3933056"/>
            <a:ext cx="3360373" cy="2520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69340" y="4293096"/>
            <a:ext cx="29746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pt-BR" dirty="0"/>
              <a:t>Testele VSH se fac pentru:</a:t>
            </a:r>
          </a:p>
          <a:p>
            <a:pPr fontAlgn="base">
              <a:buFont typeface="Arial" pitchFamily="34" charset="0"/>
              <a:buChar char="•"/>
            </a:pPr>
            <a:r>
              <a:rPr lang="ro-RO" dirty="0" smtClean="0"/>
              <a:t> </a:t>
            </a:r>
            <a:r>
              <a:rPr lang="pt-BR" dirty="0" smtClean="0"/>
              <a:t>inflamatie sau afectiun</a:t>
            </a:r>
            <a:r>
              <a:rPr lang="ro-RO" dirty="0" smtClean="0"/>
              <a:t>i</a:t>
            </a:r>
          </a:p>
          <a:p>
            <a:pPr fontAlgn="base"/>
            <a:r>
              <a:rPr lang="pt-BR" dirty="0" smtClean="0"/>
              <a:t> prezent</a:t>
            </a:r>
            <a:r>
              <a:rPr lang="ro-RO" dirty="0"/>
              <a:t>e</a:t>
            </a:r>
            <a:r>
              <a:rPr lang="pt-BR" dirty="0" smtClean="0"/>
              <a:t> </a:t>
            </a:r>
            <a:r>
              <a:rPr lang="pt-BR" dirty="0"/>
              <a:t>in organism</a:t>
            </a:r>
          </a:p>
          <a:p>
            <a:pPr fontAlgn="base">
              <a:buFont typeface="Arial" pitchFamily="34" charset="0"/>
              <a:buChar char="•"/>
            </a:pPr>
            <a:r>
              <a:rPr lang="ro-RO" dirty="0" smtClean="0"/>
              <a:t> </a:t>
            </a:r>
            <a:r>
              <a:rPr lang="pt-BR" dirty="0" smtClean="0"/>
              <a:t>verifica</a:t>
            </a:r>
            <a:r>
              <a:rPr lang="ro-RO" dirty="0" smtClean="0"/>
              <a:t>re</a:t>
            </a:r>
            <a:r>
              <a:rPr lang="pt-BR" dirty="0" smtClean="0"/>
              <a:t> evoluti</a:t>
            </a:r>
            <a:r>
              <a:rPr lang="ro-RO" dirty="0" smtClean="0"/>
              <a:t>ei unei</a:t>
            </a:r>
            <a:r>
              <a:rPr lang="pt-BR" dirty="0" smtClean="0"/>
              <a:t> boli</a:t>
            </a:r>
            <a:endParaRPr lang="pt-BR" dirty="0"/>
          </a:p>
          <a:p>
            <a:r>
              <a:rPr lang="pt-BR" dirty="0"/>
              <a:t/>
            </a:r>
            <a:br>
              <a:rPr lang="pt-BR" dirty="0"/>
            </a:br>
            <a:endParaRPr lang="ro-RO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33898750_1760584843988955_8964927508008927232_nrr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2132856"/>
            <a:ext cx="3012441" cy="4368888"/>
          </a:xfrm>
          <a:prstGeom prst="rect">
            <a:avLst/>
          </a:prstGeom>
        </p:spPr>
      </p:pic>
      <p:pic>
        <p:nvPicPr>
          <p:cNvPr id="7" name="Picture 6" descr="34105176_1760584893988950_2507889712610410496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60648"/>
            <a:ext cx="3942438" cy="52565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34137615_1760585233988916_84381518178539274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124744"/>
            <a:ext cx="3507854" cy="4677139"/>
          </a:xfrm>
          <a:prstGeom prst="rect">
            <a:avLst/>
          </a:prstGeom>
        </p:spPr>
      </p:pic>
      <p:pic>
        <p:nvPicPr>
          <p:cNvPr id="7" name="Picture 6" descr="33965589_1760584913988948_618218174124811878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404664"/>
            <a:ext cx="2736304" cy="3648405"/>
          </a:xfrm>
          <a:prstGeom prst="rect">
            <a:avLst/>
          </a:prstGeom>
        </p:spPr>
      </p:pic>
      <p:pic>
        <p:nvPicPr>
          <p:cNvPr id="8" name="Picture 7" descr="34092914_1760585123988927_7429240717005815808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573016"/>
            <a:ext cx="2016224" cy="26882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692696"/>
            <a:ext cx="6048672" cy="5472608"/>
          </a:xfrm>
        </p:spPr>
        <p:txBody>
          <a:bodyPr>
            <a:normAutofit fontScale="70000" lnSpcReduction="20000"/>
          </a:bodyPr>
          <a:lstStyle/>
          <a:p>
            <a:r>
              <a:rPr lang="ro-RO" dirty="0"/>
              <a:t>Prin </a:t>
            </a:r>
            <a:r>
              <a:rPr lang="ro-RO" dirty="0" smtClean="0"/>
              <a:t>tot ceea ce facem şi întreprindem, </a:t>
            </a:r>
            <a:r>
              <a:rPr lang="ro-RO" dirty="0"/>
              <a:t>ne pregătim ca la finalul celor trei ani de studiu să rostim cu mândrie jurământul: </a:t>
            </a:r>
            <a:endParaRPr lang="ro-RO" dirty="0" smtClean="0"/>
          </a:p>
          <a:p>
            <a:pPr>
              <a:buNone/>
            </a:pPr>
            <a:endParaRPr lang="ro-RO" dirty="0"/>
          </a:p>
          <a:p>
            <a:pPr>
              <a:buNone/>
            </a:pPr>
            <a:r>
              <a:rPr lang="ro-RO" i="1" dirty="0" smtClean="0"/>
              <a:t>	„</a:t>
            </a:r>
            <a:r>
              <a:rPr lang="ro-RO" i="1" dirty="0"/>
              <a:t>În numele Vieţii şi al Onoarei, jur să îmi exercit profesia cu demnitate, să respect fiinţa umană şi drepturile sale şi să păstrez secretul profesional.</a:t>
            </a:r>
            <a:endParaRPr lang="ro-RO" dirty="0"/>
          </a:p>
          <a:p>
            <a:pPr>
              <a:buNone/>
            </a:pPr>
            <a:r>
              <a:rPr lang="ro-RO" i="1" dirty="0" smtClean="0"/>
              <a:t>	Jur </a:t>
            </a:r>
            <a:r>
              <a:rPr lang="ro-RO" i="1" dirty="0"/>
              <a:t>că nu voi îngădui să se interpună între datoria mea şi pacient consideraţii de naţionalitate, rasă, religie, apartenenţă politică sau stare socială.</a:t>
            </a:r>
            <a:endParaRPr lang="ro-RO" dirty="0"/>
          </a:p>
          <a:p>
            <a:pPr>
              <a:buNone/>
            </a:pPr>
            <a:r>
              <a:rPr lang="ro-RO" i="1" dirty="0" smtClean="0"/>
              <a:t>	Voi </a:t>
            </a:r>
            <a:r>
              <a:rPr lang="ro-RO" i="1" dirty="0"/>
              <a:t>păstra respectul deplin pentru viaţa umană chiar sub ameninţare şi nu voi utiliza cunoştinţele mele medicale contrar legilor umanităţii.</a:t>
            </a:r>
            <a:endParaRPr lang="ro-RO" dirty="0"/>
          </a:p>
          <a:p>
            <a:pPr>
              <a:buNone/>
            </a:pPr>
            <a:r>
              <a:rPr lang="ro-RO" i="1" dirty="0" smtClean="0"/>
              <a:t>	Fac </a:t>
            </a:r>
            <a:r>
              <a:rPr lang="ro-RO" i="1" dirty="0"/>
              <a:t>acest jurământ în mod solemn şi liber !</a:t>
            </a:r>
            <a:r>
              <a:rPr lang="en-US" i="1" dirty="0"/>
              <a:t>”</a:t>
            </a:r>
            <a:endParaRPr lang="ro-RO" dirty="0"/>
          </a:p>
          <a:p>
            <a:endParaRPr lang="ro-RO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1556792"/>
            <a:ext cx="666721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TopLef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o-RO" sz="5400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13500000" sx="102000" sy="102000" algn="br" rotWithShape="0">
                    <a:prstClr val="black">
                      <a:alpha val="39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Așa ne preg</a:t>
            </a:r>
            <a:r>
              <a:rPr lang="vi-VN" sz="5400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13500000" sx="102000" sy="102000" algn="br" rotWithShape="0">
                    <a:prstClr val="black">
                      <a:alpha val="39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o-RO" sz="5400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13500000" sx="102000" sy="102000" algn="br" rotWithShape="0">
                    <a:prstClr val="black">
                      <a:alpha val="39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tim pentru</a:t>
            </a:r>
            <a:br>
              <a:rPr lang="ro-RO" sz="5400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13500000" sx="102000" sy="102000" algn="br" rotWithShape="0">
                    <a:prstClr val="black">
                      <a:alpha val="39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o-RO" sz="5400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13500000" sx="102000" sy="102000" algn="br" rotWithShape="0">
                    <a:prstClr val="black">
                      <a:alpha val="39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profesia nobil</a:t>
            </a:r>
            <a:r>
              <a:rPr lang="vi-VN" sz="5400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13500000" sx="102000" sy="102000" algn="br" rotWithShape="0">
                    <a:prstClr val="black">
                      <a:alpha val="39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o-RO" sz="5400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13500000" sx="102000" sy="102000" algn="br" rotWithShape="0">
                    <a:prstClr val="black">
                      <a:alpha val="39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de </a:t>
            </a:r>
            <a:br>
              <a:rPr lang="ro-RO" sz="5400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13500000" sx="102000" sy="102000" algn="br" rotWithShape="0">
                    <a:prstClr val="black">
                      <a:alpha val="39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o-RO" sz="5400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13500000" sx="102000" sy="102000" algn="br" rotWithShape="0">
                    <a:prstClr val="black">
                      <a:alpha val="39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Asistent medical</a:t>
            </a:r>
            <a:endParaRPr lang="en-US" sz="5400" b="1" cap="all" spc="0" dirty="0">
              <a:ln/>
              <a:solidFill>
                <a:schemeClr val="bg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051720" y="332656"/>
            <a:ext cx="6804248" cy="1728191"/>
          </a:xfrm>
        </p:spPr>
        <p:txBody>
          <a:bodyPr>
            <a:normAutofit/>
          </a:bodyPr>
          <a:lstStyle/>
          <a:p>
            <a:pPr>
              <a:buNone/>
            </a:pPr>
            <a:endParaRPr lang="ro-RO" dirty="0"/>
          </a:p>
          <a:p>
            <a:pPr>
              <a:buNone/>
            </a:pPr>
            <a:r>
              <a:rPr lang="ro-RO" sz="2400" dirty="0" smtClean="0">
                <a:latin typeface="Century" pitchFamily="18" charset="0"/>
              </a:rPr>
              <a:t>	Asistenţii </a:t>
            </a:r>
            <a:r>
              <a:rPr lang="ro-RO" sz="2400" dirty="0">
                <a:latin typeface="Century" pitchFamily="18" charset="0"/>
              </a:rPr>
              <a:t>medicali </a:t>
            </a:r>
            <a:r>
              <a:rPr lang="ro-RO" sz="2400" dirty="0" smtClean="0">
                <a:latin typeface="Century" pitchFamily="18" charset="0"/>
              </a:rPr>
              <a:t>sunt deseori întrebaţi </a:t>
            </a:r>
            <a:r>
              <a:rPr lang="ro-RO" sz="2400" dirty="0">
                <a:latin typeface="Century" pitchFamily="18" charset="0"/>
              </a:rPr>
              <a:t>de ce aleg să practice această meserie.</a:t>
            </a:r>
          </a:p>
          <a:p>
            <a:endParaRPr lang="ro-RO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51720" y="3861048"/>
            <a:ext cx="6696744" cy="244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o-RO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" pitchFamily="18" charset="0"/>
              </a:rPr>
              <a:t>Motivaţia este diversă, părerile sunt împărţite, însă </a:t>
            </a:r>
            <a:r>
              <a:rPr kumimoji="0" lang="ro-RO" sz="24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" pitchFamily="18" charset="0"/>
              </a:rPr>
              <a:t>Colegiul Universitar Spiru Haret </a:t>
            </a:r>
            <a:r>
              <a:rPr kumimoji="0" lang="ro-RO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" pitchFamily="18" charset="0"/>
              </a:rPr>
              <a:t>poate oferi diverse posibilităţi pentru împlinirea acestui ideal.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o-RO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23728" y="1916832"/>
            <a:ext cx="6840760" cy="194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ro-RO" sz="4300" dirty="0" smtClean="0"/>
              <a:t>	</a:t>
            </a:r>
            <a:r>
              <a:rPr lang="ro-RO" sz="3100" dirty="0" smtClean="0">
                <a:latin typeface="Century" pitchFamily="18" charset="0"/>
                <a:cs typeface="Arial" pitchFamily="34" charset="0"/>
              </a:rPr>
              <a:t>Fiecare răspunde în funcţie de priorităţile şi motivele sale, fie personale, profesionale, financiare, fie legate de siguranţa locului de muncă, dar şi de iubirea faţă de oameni.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o-RO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332656"/>
            <a:ext cx="7344816" cy="201622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o-RO" dirty="0" smtClean="0"/>
              <a:t>	Într-o </a:t>
            </a:r>
            <a:r>
              <a:rPr lang="ro-RO" dirty="0"/>
              <a:t>piaţă unde locul de muncă nu este cert, profesia de Asistent Medical oferă oportunităţi </a:t>
            </a:r>
            <a:r>
              <a:rPr lang="ro-RO" dirty="0" smtClean="0"/>
              <a:t>  reale </a:t>
            </a:r>
            <a:r>
              <a:rPr lang="ro-RO" dirty="0"/>
              <a:t>de angajare, atât în ţară cât şi în străinătate</a:t>
            </a:r>
            <a:r>
              <a:rPr lang="ro-RO" dirty="0" smtClean="0"/>
              <a:t>,    </a:t>
            </a:r>
            <a:r>
              <a:rPr lang="ro-RO" dirty="0"/>
              <a:t>în diferite medii de lucru, cum ar fi : Spitale, Clinici, Şcoli, Cămine de bătrâni.</a:t>
            </a:r>
          </a:p>
          <a:p>
            <a:endParaRPr lang="ro-RO" dirty="0"/>
          </a:p>
        </p:txBody>
      </p:sp>
      <p:pic>
        <p:nvPicPr>
          <p:cNvPr id="4" name="Picture 3" descr="hospital-sup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717032"/>
            <a:ext cx="3191264" cy="1944216"/>
          </a:xfrm>
          <a:prstGeom prst="rect">
            <a:avLst/>
          </a:prstGeom>
        </p:spPr>
      </p:pic>
      <p:pic>
        <p:nvPicPr>
          <p:cNvPr id="5" name="Picture 4" descr="hospitales-de-puertas-abiert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717032"/>
            <a:ext cx="3128146" cy="1944216"/>
          </a:xfrm>
          <a:prstGeom prst="rect">
            <a:avLst/>
          </a:prstGeom>
        </p:spPr>
      </p:pic>
      <p:pic>
        <p:nvPicPr>
          <p:cNvPr id="6" name="Picture 5" descr="AdobeStock_97310992_staffratio_w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2420888"/>
            <a:ext cx="2732693" cy="18238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404664"/>
            <a:ext cx="6804248" cy="21168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dirty="0" smtClean="0"/>
              <a:t>		În </a:t>
            </a:r>
            <a:r>
              <a:rPr lang="ro-RO" dirty="0"/>
              <a:t>şcoala noastră există profesori dornici să creeze adevăraţi discipoli, formaţi în spiritul responsabilităţii şi calităţii.</a:t>
            </a:r>
          </a:p>
          <a:p>
            <a:endParaRPr lang="ro-RO" dirty="0"/>
          </a:p>
        </p:txBody>
      </p:sp>
      <p:pic>
        <p:nvPicPr>
          <p:cNvPr id="7" name="Picture 6" descr="IV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492896"/>
            <a:ext cx="3773750" cy="1860341"/>
          </a:xfrm>
          <a:prstGeom prst="rect">
            <a:avLst/>
          </a:prstGeom>
        </p:spPr>
      </p:pic>
      <p:pic>
        <p:nvPicPr>
          <p:cNvPr id="10" name="Picture 9" descr="TEHNIC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4653136"/>
            <a:ext cx="3366188" cy="1656184"/>
          </a:xfrm>
          <a:prstGeom prst="rect">
            <a:avLst/>
          </a:prstGeom>
        </p:spPr>
      </p:pic>
      <p:pic>
        <p:nvPicPr>
          <p:cNvPr id="11" name="Picture 10" descr="ELE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3140968"/>
            <a:ext cx="2592288" cy="13844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HNICI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332656"/>
            <a:ext cx="4616163" cy="2731717"/>
          </a:xfrm>
        </p:spPr>
      </p:pic>
      <p:pic>
        <p:nvPicPr>
          <p:cNvPr id="5" name="Picture 4" descr="CURSW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3645024"/>
            <a:ext cx="3214650" cy="1740087"/>
          </a:xfrm>
          <a:prstGeom prst="rect">
            <a:avLst/>
          </a:prstGeom>
        </p:spPr>
      </p:pic>
      <p:pic>
        <p:nvPicPr>
          <p:cNvPr id="6" name="Picture 5" descr="FRAXIFF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4581128"/>
            <a:ext cx="3563888" cy="1986289"/>
          </a:xfrm>
          <a:prstGeom prst="rect">
            <a:avLst/>
          </a:prstGeom>
        </p:spPr>
      </p:pic>
      <p:pic>
        <p:nvPicPr>
          <p:cNvPr id="7" name="Picture 6" descr="MATERIA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9584" y="2492896"/>
            <a:ext cx="3276872" cy="17731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d_391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052736"/>
            <a:ext cx="2481640" cy="4741987"/>
          </a:xfrm>
        </p:spPr>
      </p:pic>
      <p:pic>
        <p:nvPicPr>
          <p:cNvPr id="5" name="Picture 4" descr="I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32656"/>
            <a:ext cx="3458903" cy="1728192"/>
          </a:xfrm>
          <a:prstGeom prst="rect">
            <a:avLst/>
          </a:prstGeom>
        </p:spPr>
      </p:pic>
      <p:pic>
        <p:nvPicPr>
          <p:cNvPr id="6" name="Picture 5" descr="FRAX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4437112"/>
            <a:ext cx="3891201" cy="1800200"/>
          </a:xfrm>
          <a:prstGeom prst="rect">
            <a:avLst/>
          </a:prstGeom>
        </p:spPr>
      </p:pic>
      <p:pic>
        <p:nvPicPr>
          <p:cNvPr id="8" name="Picture 7" descr="the-muscular-system-anatomical-chart_a-G-8925610-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1844824"/>
            <a:ext cx="2173276" cy="28281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303240" y="1052736"/>
            <a:ext cx="6840760" cy="45365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o-RO" dirty="0" smtClean="0"/>
              <a:t>		Pregătirea </a:t>
            </a:r>
            <a:r>
              <a:rPr lang="ro-RO" dirty="0"/>
              <a:t>teoretică este completată de stagii clinice de pregătire derulate în unităţi spitaliceşti de stat şi private. </a:t>
            </a:r>
            <a:endParaRPr lang="ro-RO" dirty="0" smtClean="0"/>
          </a:p>
          <a:p>
            <a:pPr>
              <a:buNone/>
            </a:pPr>
            <a:endParaRPr lang="ro-RO" dirty="0"/>
          </a:p>
          <a:p>
            <a:pPr>
              <a:buNone/>
            </a:pPr>
            <a:r>
              <a:rPr lang="ro-RO" dirty="0" smtClean="0"/>
              <a:t>		Elevii </a:t>
            </a:r>
            <a:r>
              <a:rPr lang="ro-RO" dirty="0"/>
              <a:t>şcolii noastre, beneficiază de o pregătire profesională echivalentă cu pregătirea standard din celelalte ţări ale Uniunii Europene, calificările: Asistent Medical Generalist şi Asistent Medical Balneofiziokinetoterapie şi Recuperare fiind recunoscute pe întreg teritoriul Uniunii Europene.</a:t>
            </a:r>
          </a:p>
          <a:p>
            <a:endParaRPr lang="ro-RO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404664"/>
            <a:ext cx="7308304" cy="13681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o-RO" dirty="0" smtClean="0"/>
              <a:t>	</a:t>
            </a:r>
            <a:r>
              <a:rPr lang="ro-RO" sz="9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sz="9600" dirty="0" smtClean="0">
                <a:latin typeface="Arial" pitchFamily="34" charset="0"/>
                <a:cs typeface="Arial" pitchFamily="34" charset="0"/>
              </a:rPr>
              <a:t> În sensul acesta, s-au încheiat protocoale de colaborare cu unități spitalicești din Craiova, cu clinici din străinătate și cu centre de recuperare: </a:t>
            </a:r>
            <a:endParaRPr lang="ro-RO" sz="9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agist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204864"/>
            <a:ext cx="3168352" cy="2410474"/>
          </a:xfrm>
          <a:prstGeom prst="rect">
            <a:avLst/>
          </a:prstGeom>
        </p:spPr>
      </p:pic>
      <p:pic>
        <p:nvPicPr>
          <p:cNvPr id="6" name="Picture 5" descr="33993700_1760585160655590_238665654691954688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8851" y="2204864"/>
            <a:ext cx="3295149" cy="2520280"/>
          </a:xfrm>
          <a:prstGeom prst="rect">
            <a:avLst/>
          </a:prstGeom>
        </p:spPr>
      </p:pic>
      <p:pic>
        <p:nvPicPr>
          <p:cNvPr id="7" name="Picture 6" descr="prokinetic-300x2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4293096"/>
            <a:ext cx="2976922" cy="1984615"/>
          </a:xfrm>
          <a:prstGeom prst="rect">
            <a:avLst/>
          </a:prstGeom>
        </p:spPr>
      </p:pic>
      <p:pic>
        <p:nvPicPr>
          <p:cNvPr id="8" name="Picture 7" descr="DSC_013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4149080"/>
            <a:ext cx="3384376" cy="22573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80112" y="5085184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rgbClr val="FF0000"/>
                </a:solidFill>
                <a:effectLst>
                  <a:innerShdw blurRad="63500" dist="50800" dir="10800000">
                    <a:srgbClr val="FF0000">
                      <a:alpha val="50000"/>
                    </a:srgbClr>
                  </a:innerShdw>
                </a:effectLst>
                <a:latin typeface="Arial Black" pitchFamily="34" charset="0"/>
              </a:rPr>
              <a:t>Spitalul Municipal Filantropia</a:t>
            </a:r>
            <a:endParaRPr lang="ro-RO" sz="1600" b="1" dirty="0">
              <a:solidFill>
                <a:srgbClr val="FF0000"/>
              </a:solidFill>
              <a:effectLst>
                <a:innerShdw blurRad="63500" dist="50800" dir="10800000">
                  <a:srgbClr val="FF0000">
                    <a:alpha val="50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0000">
        <p14:rippl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240</TotalTime>
  <Words>105</Words>
  <Application>Microsoft Office PowerPoint</Application>
  <PresentationFormat>On-screen Show (4:3)</PresentationFormat>
  <Paragraphs>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Century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</dc:creator>
  <cp:lastModifiedBy>Cristian Firica</cp:lastModifiedBy>
  <cp:revision>24</cp:revision>
  <dcterms:created xsi:type="dcterms:W3CDTF">2018-06-01T08:45:03Z</dcterms:created>
  <dcterms:modified xsi:type="dcterms:W3CDTF">2018-10-30T16:03:26Z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922035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